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8c8b1021a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c8c8b1021a_0_3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8c8b1021a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c8c8b1021a_0_3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8c8b1021a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c8c8b1021a_0_3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8c8b1021a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c8c8b1021a_0_3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8cc52f63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c8cc52f633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8cc52f63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c8cc52f633_0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8cc52f63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c8cc52f633_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8cc52f63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c8cc52f633_0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8cc52f633_0_4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3" name="Google Shape;213;g2c8cc52f633_0_45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8cc52f633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c8cc52f633_0_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8cc52f633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c8cc52f633_0_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8cc52f63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c8cc52f633_0_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8cc52f633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c8cc52f633_0_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8cc52f633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c8cc52f633_0_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8cc52f633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c8cc52f633_0_1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90cf56e44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c90cf56e44_0_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8cc52f633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c8cc52f633_0_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8cc52f633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c8cc52f633_0_1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8cc52f633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c8cc52f633_0_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8cc52f633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c8cc52f633_0_1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90cf56e4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c90cf56e44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8cc52f633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c8cc52f633_0_1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8cc52f63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c8cc52f633_0_1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8cc52f633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c8cc52f633_0_1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8cc52f633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c8cc52f633_0_1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8cc52f633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c8cc52f633_0_1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8cc52f633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c8cc52f633_0_2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8cc52f633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c8cc52f633_0_1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90cf56e44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c90cf56e44_0_1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dd0c261f4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6" name="Google Shape;386;g2ddd0c261f4_0_0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dd0c261f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ddd0c261f4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dd0c261f4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ddd0c261f4_0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dd0c261f4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ddd0c261f4_0_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dd0c261f4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ddd0c261f4_0_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dd0c261f4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ddd0c261f4_0_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dd0c261f4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ddd0c261f4_0_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90cf56e44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c90cf56e44_0_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4" name="Google Shape;444;p4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8c8b1021a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c8c8b1021a_0_2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8c8b1021a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c8c8b1021a_0_2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8c8b1021a_0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c8c8b1021a_0_2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8c8b1021a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c8c8b1021a_0_3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8c8b1021a_0_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c8c8b1021a_0_3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350786" y="6492493"/>
            <a:ext cx="7932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628650" y="1825625"/>
            <a:ext cx="7886700" cy="2074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arenR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hyperlink" Target="http://dallery.gallery/wp-content/uploads/2022/07/The-DALL%C2%B7E-2-prompt-book-v1.02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restofworld.org/2023/ai-image-stereotypes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44.png"/><Relationship Id="rId5" Type="http://schemas.openxmlformats.org/officeDocument/2006/relationships/image" Target="../media/image35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8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hyperlink" Target="https://arxiv.org/pdf/2303.15435.pd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fabianmosele.com/ai-timeline" TargetMode="External"/><Relationship Id="rId4" Type="http://schemas.openxmlformats.org/officeDocument/2006/relationships/hyperlink" Target="https://www.fast.ai/posts/part2-2022-preview.html" TargetMode="External"/><Relationship Id="rId5" Type="http://schemas.openxmlformats.org/officeDocument/2006/relationships/hyperlink" Target="https://jalammar.github.io/illustrated-stable-diffusion/" TargetMode="External"/><Relationship Id="rId6" Type="http://schemas.openxmlformats.org/officeDocument/2006/relationships/hyperlink" Target="https://arxiv.org/pdf/2208.11970.pdf" TargetMode="External"/><Relationship Id="rId7" Type="http://schemas.openxmlformats.org/officeDocument/2006/relationships/hyperlink" Target="https://huggingface.co/learn/nlp-course/chapter1/1" TargetMode="External"/><Relationship Id="rId8" Type="http://schemas.openxmlformats.org/officeDocument/2006/relationships/hyperlink" Target="https://huggingface.co/blog/watermarkin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/>
        </p:nvSpPr>
        <p:spPr>
          <a:xfrm>
            <a:off x="0" y="2396316"/>
            <a:ext cx="9144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Advanced Natural Language Processing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CIT4230002</a:t>
            </a:r>
            <a:endParaRPr b="0" i="0" sz="3600" u="none" cap="none" strike="noStrik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4"/>
          <p:cNvCxnSpPr/>
          <p:nvPr/>
        </p:nvCxnSpPr>
        <p:spPr>
          <a:xfrm>
            <a:off x="-1" y="147280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/>
          <p:nvPr/>
        </p:nvCxnSpPr>
        <p:spPr>
          <a:xfrm flipH="1" rot="10800000">
            <a:off x="0" y="4600522"/>
            <a:ext cx="9143999" cy="9426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350786" y="6492493"/>
            <a:ext cx="7932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400215" y="317902"/>
            <a:ext cx="186621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School of CIT – </a:t>
            </a:r>
            <a:b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Social Computing </a:t>
            </a:r>
            <a:b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Research Group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3894" y="317902"/>
            <a:ext cx="2309891" cy="77862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2807550" y="5270325"/>
            <a:ext cx="362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Prof. Dr. Georg Groh</a:t>
            </a:r>
            <a:endParaRPr b="0" i="0" sz="2800" u="none" cap="none" strike="noStrike">
              <a:solidFill>
                <a:srgbClr val="0064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Dr. Daryna Dementieva</a:t>
            </a:r>
            <a:endParaRPr b="0" i="0" sz="2800" u="none" cap="none" strike="noStrike">
              <a:solidFill>
                <a:srgbClr val="0064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Diffusion Process</a:t>
            </a:r>
            <a:endParaRPr/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671625"/>
            <a:ext cx="71628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Diffusion Process</a:t>
            </a:r>
            <a:endParaRPr/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553" y="881700"/>
            <a:ext cx="5113800" cy="51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https://jalammar.github.io/illustrated-stable-diffusion/</a:t>
            </a:r>
            <a:endParaRPr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Diffusion Process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https://jalammar.github.io/illustrated-stable-diffusion/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38" y="1429225"/>
            <a:ext cx="7982924" cy="41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UNet Training</a:t>
            </a:r>
            <a:endParaRPr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25" y="1080862"/>
            <a:ext cx="7843951" cy="46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Images Autoencoder</a:t>
            </a:r>
            <a:endParaRPr/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14" y="837913"/>
            <a:ext cx="7530774" cy="51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Images Autoencoder</a:t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14" y="837913"/>
            <a:ext cx="7530774" cy="51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7385275" y="1933800"/>
            <a:ext cx="1255200" cy="117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Diffusion Process with latents</a:t>
            </a:r>
            <a:endParaRPr/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78" y="1973241"/>
            <a:ext cx="8831249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Image generation via Diffusion Process</a:t>
            </a:r>
            <a:endParaRPr/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12" y="854700"/>
            <a:ext cx="7095175" cy="567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/>
        </p:nvSpPr>
        <p:spPr>
          <a:xfrm>
            <a:off x="1079550" y="2504775"/>
            <a:ext cx="69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Now, let’s connect images and texts!</a:t>
            </a:r>
            <a:endParaRPr b="0" i="0" sz="3600" u="none" cap="none" strike="noStrike">
              <a:solidFill>
                <a:srgbClr val="2166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Create corpus of image-text pairs</a:t>
            </a:r>
            <a:endParaRPr/>
          </a:p>
        </p:txBody>
      </p: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216725" y="4449900"/>
            <a:ext cx="239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A Mona Lisa painting</a:t>
            </a:r>
            <a:br>
              <a:rPr lang="en-US" sz="1800">
                <a:solidFill>
                  <a:srgbClr val="2E75B5"/>
                </a:solidFill>
              </a:rPr>
            </a:br>
            <a:r>
              <a:rPr lang="en-US" sz="1800">
                <a:solidFill>
                  <a:srgbClr val="2E75B5"/>
                </a:solidFill>
              </a:rPr>
              <a:t>in the original style</a:t>
            </a:r>
            <a:endParaRPr sz="1800">
              <a:solidFill>
                <a:srgbClr val="2E75B5"/>
              </a:solidFill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75" y="1485050"/>
            <a:ext cx="1887255" cy="281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925" y="1485050"/>
            <a:ext cx="2825701" cy="28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3333275" y="4433650"/>
            <a:ext cx="239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A ginger cat</a:t>
            </a:r>
            <a:br>
              <a:rPr lang="en-US" sz="1800">
                <a:solidFill>
                  <a:srgbClr val="2E75B5"/>
                </a:solidFill>
              </a:rPr>
            </a:br>
            <a:r>
              <a:rPr lang="en-US" sz="1800">
                <a:solidFill>
                  <a:srgbClr val="2E75B5"/>
                </a:solidFill>
              </a:rPr>
              <a:t>sleeping on its back</a:t>
            </a:r>
            <a:endParaRPr sz="1800">
              <a:solidFill>
                <a:srgbClr val="2E75B5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602" y="1475838"/>
            <a:ext cx="1887250" cy="283088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6220375" y="4449925"/>
            <a:ext cx="270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An adorable blue-eyed</a:t>
            </a:r>
            <a:br>
              <a:rPr lang="en-US" sz="1800">
                <a:solidFill>
                  <a:srgbClr val="2E75B5"/>
                </a:solidFill>
              </a:rPr>
            </a:br>
            <a:r>
              <a:rPr lang="en-US" sz="1800">
                <a:solidFill>
                  <a:srgbClr val="2E75B5"/>
                </a:solidFill>
              </a:rPr>
              <a:t>puppy sitting in the nature</a:t>
            </a:r>
            <a:endParaRPr sz="1800"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907455" y="2466514"/>
            <a:ext cx="5614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166B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Lecture 4</a:t>
            </a:r>
            <a:b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Text2Img Generation Models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350786" y="6492493"/>
            <a:ext cx="7932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Contrastive Language-Image Pre-training (CLIP)</a:t>
            </a:r>
            <a:endParaRPr/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0" y="647849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https://cdn.openai.com/papers/Learning_Transferable_Visual_Models_From_Natural_Language_Supervision.pdf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973" y="907000"/>
            <a:ext cx="7176951" cy="51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Contrastive Language-Image Pre-training (CLIP)</a:t>
            </a:r>
            <a:endParaRPr/>
          </a:p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0" y="6457275"/>
            <a:ext cx="90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https://cdn.openai.com/papers/Learning_Transferable_Visual_Models_From_Natural_Language_Supervision.pdf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663" y="1044875"/>
            <a:ext cx="6730674" cy="47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Image generation with text information</a:t>
            </a:r>
            <a:endParaRPr/>
          </a:p>
        </p:txBody>
      </p:sp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88" y="1434900"/>
            <a:ext cx="8849224" cy="39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https://jalammar.github.io/illustrated-stable-diffusion/</a:t>
            </a:r>
            <a:endParaRPr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Summing all together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893" y="955177"/>
            <a:ext cx="4538469" cy="49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405638" y="2601979"/>
            <a:ext cx="249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2E75B5"/>
                </a:solidFill>
              </a:rPr>
              <a:t>“the architecture of</a:t>
            </a:r>
            <a:br>
              <a:rPr i="1" lang="en-US" sz="1800">
                <a:solidFill>
                  <a:srgbClr val="2E75B5"/>
                </a:solidFill>
              </a:rPr>
            </a:br>
            <a:r>
              <a:rPr i="1" lang="en-US" sz="1800">
                <a:solidFill>
                  <a:srgbClr val="2E75B5"/>
                </a:solidFill>
              </a:rPr>
              <a:t>Stable Diffusion”</a:t>
            </a:r>
            <a:endParaRPr i="1" sz="1800"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Summing all together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7200"/>
            <a:ext cx="9144003" cy="322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/>
          <p:nvPr/>
        </p:nvSpPr>
        <p:spPr>
          <a:xfrm>
            <a:off x="0" y="-64655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Outline of the second lec</a:t>
            </a: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ture</a:t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448147" y="1653274"/>
            <a:ext cx="843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 into text2img task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evolution of text2img approaches and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state-of-the-art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mathematical background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Diffusion Mechanism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Questions: Ethics and Research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Opensource vs commercial</a:t>
            </a:r>
            <a:endParaRPr/>
          </a:p>
        </p:txBody>
      </p: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0" y="2906125"/>
            <a:ext cx="3389952" cy="83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125" y="2782325"/>
            <a:ext cx="958050" cy="9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551" y="2699625"/>
            <a:ext cx="4215800" cy="13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 rot="-421">
            <a:off x="890045" y="3779451"/>
            <a:ext cx="24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</a:rPr>
              <a:t>NON-OPENSOURCE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85" name="Google Shape;285;p39"/>
          <p:cNvSpPr txBox="1"/>
          <p:nvPr/>
        </p:nvSpPr>
        <p:spPr>
          <a:xfrm rot="-421">
            <a:off x="5674345" y="3779451"/>
            <a:ext cx="24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AB833"/>
                </a:solidFill>
              </a:rPr>
              <a:t>OPENSOURCE</a:t>
            </a:r>
            <a:endParaRPr b="1" sz="1800">
              <a:solidFill>
                <a:srgbClr val="8AB83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Opensource vs commercial</a:t>
            </a:r>
            <a:endParaRPr/>
          </a:p>
        </p:txBody>
      </p:sp>
      <p:sp>
        <p:nvSpPr>
          <p:cNvPr id="291" name="Google Shape;291;p40"/>
          <p:cNvSpPr txBox="1"/>
          <p:nvPr/>
        </p:nvSpPr>
        <p:spPr>
          <a:xfrm>
            <a:off x="456175" y="1606101"/>
            <a:ext cx="84315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What data is used to train such models?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How it was collected? Did authors of images agree to this?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What weak spots the model has?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What are the limitations?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What is the real size of the model?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How much resources were used to train such a model?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Copyright</a:t>
            </a:r>
            <a:endParaRPr/>
          </a:p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41"/>
          <p:cNvSpPr txBox="1"/>
          <p:nvPr/>
        </p:nvSpPr>
        <p:spPr>
          <a:xfrm>
            <a:off x="4824943" y="5272169"/>
            <a:ext cx="35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</a:rPr>
              <a:t>Carefully read Terms of Use!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999" y="1317025"/>
            <a:ext cx="6076716" cy="98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202" y="2384673"/>
            <a:ext cx="2438113" cy="60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46712"/>
            <a:ext cx="9143976" cy="122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262" y="4414985"/>
            <a:ext cx="2902134" cy="96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Copyright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42"/>
          <p:cNvSpPr txBox="1"/>
          <p:nvPr/>
        </p:nvSpPr>
        <p:spPr>
          <a:xfrm>
            <a:off x="0" y="6490122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Carlini N. et al. Extracting Training Data from Diffusion Models, 30 Jan, 2023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836" y="1263927"/>
            <a:ext cx="4954334" cy="433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0" y="-64655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Outline of the whole text2img </a:t>
            </a: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448147" y="1653274"/>
            <a:ext cx="843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 into text2img task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evolution of text2img approaches and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state-of-the-art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mathematical background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Diffusion Mechanism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Further Questions: Ethics and Research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Green Computing</a:t>
            </a:r>
            <a:endParaRPr/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160725" y="1780450"/>
            <a:ext cx="8697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StableDiffusion</a:t>
            </a: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Training Statistics: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256 Nvidia A100 GPUs;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~150,000 hours;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~$600,000;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What we can approximate about </a:t>
            </a:r>
            <a:r>
              <a:rPr b="1"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DALLE-2</a:t>
            </a: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: ~1m Nvidia A100 hours.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 rot="-1472380">
            <a:off x="6713045" y="4815835"/>
            <a:ext cx="2452307" cy="492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IT WORTH IT?</a:t>
            </a:r>
            <a:endParaRPr b="1"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Are graphic designers without a job now?</a:t>
            </a:r>
            <a:endParaRPr/>
          </a:p>
        </p:txBody>
      </p:sp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37" y="1144325"/>
            <a:ext cx="8703524" cy="45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New profession – prompt designer?</a:t>
            </a:r>
            <a:endParaRPr/>
          </a:p>
        </p:txBody>
      </p:sp>
      <p:sp>
        <p:nvSpPr>
          <p:cNvPr id="332" name="Google Shape;332;p45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p45"/>
          <p:cNvPicPr preferRelativeResize="0"/>
          <p:nvPr/>
        </p:nvPicPr>
        <p:blipFill rotWithShape="1">
          <a:blip r:embed="rId3">
            <a:alphaModFix/>
          </a:blip>
          <a:srcRect b="53770" l="0" r="0" t="10007"/>
          <a:stretch/>
        </p:blipFill>
        <p:spPr>
          <a:xfrm>
            <a:off x="1833775" y="1226944"/>
            <a:ext cx="5476450" cy="44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New profession – prompt designer?</a:t>
            </a:r>
            <a:endParaRPr/>
          </a:p>
        </p:txBody>
      </p:sp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77" y="1138150"/>
            <a:ext cx="7827051" cy="4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6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0064B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http://dallery.gallery/wp-content/uploads/2022/07/The-DALL%C2%B7E-2-prompt-book-v1.02.pdf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Be aware of bias: race stereotypes</a:t>
            </a:r>
            <a:endParaRPr/>
          </a:p>
        </p:txBody>
      </p:sp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47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https://restofworld.org/2023/ai-image-stereotypes/</a:t>
            </a:r>
            <a:r>
              <a:rPr lang="en-US"/>
              <a:t> </a:t>
            </a:r>
            <a:endParaRPr/>
          </a:p>
        </p:txBody>
      </p:sp>
      <p:sp>
        <p:nvSpPr>
          <p:cNvPr id="349" name="Google Shape;349;p47"/>
          <p:cNvSpPr txBox="1"/>
          <p:nvPr/>
        </p:nvSpPr>
        <p:spPr>
          <a:xfrm>
            <a:off x="4692200" y="5655875"/>
            <a:ext cx="43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Modern AI is humanity's mirror</a:t>
            </a:r>
            <a:endParaRPr i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4325"/>
            <a:ext cx="4154300" cy="33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450" y="1902763"/>
            <a:ext cx="4684899" cy="305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Be aware of bias: gender</a:t>
            </a: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stereotypes</a:t>
            </a:r>
            <a:endParaRPr/>
          </a:p>
        </p:txBody>
      </p:sp>
      <p:sp>
        <p:nvSpPr>
          <p:cNvPr id="357" name="Google Shape;357;p48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48"/>
          <p:cNvSpPr txBox="1"/>
          <p:nvPr/>
        </p:nvSpPr>
        <p:spPr>
          <a:xfrm>
            <a:off x="207575" y="2315925"/>
            <a:ext cx="19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2E75B5"/>
                </a:solidFill>
              </a:rPr>
              <a:t>Man at work</a:t>
            </a:r>
            <a:endParaRPr i="1">
              <a:solidFill>
                <a:srgbClr val="2E75B5"/>
              </a:solidFill>
            </a:endParaRPr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800" y="1853300"/>
            <a:ext cx="1540851" cy="15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051" y="1853300"/>
            <a:ext cx="1540851" cy="15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301" y="1853300"/>
            <a:ext cx="1540851" cy="15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5550" y="1853300"/>
            <a:ext cx="1540851" cy="15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5799" y="3502225"/>
            <a:ext cx="1540851" cy="15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/>
        </p:nvSpPr>
        <p:spPr>
          <a:xfrm>
            <a:off x="207575" y="4072550"/>
            <a:ext cx="19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2E75B5"/>
                </a:solidFill>
              </a:rPr>
              <a:t>Woman at work</a:t>
            </a:r>
            <a:endParaRPr i="1">
              <a:solidFill>
                <a:srgbClr val="2E75B5"/>
              </a:solidFill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9050" y="3546550"/>
            <a:ext cx="1496525" cy="14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7975" y="3546550"/>
            <a:ext cx="1540851" cy="15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5550" y="3524400"/>
            <a:ext cx="1540851" cy="154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 txBox="1"/>
          <p:nvPr/>
        </p:nvSpPr>
        <p:spPr>
          <a:xfrm>
            <a:off x="4692200" y="5655875"/>
            <a:ext cx="43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Modern AI is humanity's mirror</a:t>
            </a:r>
            <a:endParaRPr i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Be aware of bias</a:t>
            </a:r>
            <a:endParaRPr/>
          </a:p>
        </p:txBody>
      </p:sp>
      <p:sp>
        <p:nvSpPr>
          <p:cNvPr id="374" name="Google Shape;374;p49"/>
          <p:cNvSpPr txBox="1"/>
          <p:nvPr/>
        </p:nvSpPr>
        <p:spPr>
          <a:xfrm>
            <a:off x="456168" y="914809"/>
            <a:ext cx="843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Ways to solve the issue:</a:t>
            </a:r>
            <a:b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admit that there can be disbalance between representations of different social groups;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create training data more carefully;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incorporate feedback from community;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OpenAI tried to solve it:</a:t>
            </a:r>
            <a:r>
              <a:rPr lang="en-US" sz="20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https://openai.com/blog/dall-e-2-pre-training-mitigations/</a:t>
            </a:r>
            <a:endParaRPr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9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Generated images detection: Watermarking</a:t>
            </a:r>
            <a:endParaRPr/>
          </a:p>
        </p:txBody>
      </p:sp>
      <p:sp>
        <p:nvSpPr>
          <p:cNvPr id="381" name="Google Shape;381;p50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63" y="857250"/>
            <a:ext cx="5705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0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The Stable Signature: Rooting Watermarks in Latent Diffusion Models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/>
        </p:nvSpPr>
        <p:spPr>
          <a:xfrm>
            <a:off x="1764900" y="2514641"/>
            <a:ext cx="5614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Additional: </a:t>
            </a:r>
            <a:b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New modalities and </a:t>
            </a:r>
            <a:b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new languages</a:t>
            </a:r>
            <a:endParaRPr b="0" i="0" sz="3600" u="none" cap="none" strike="noStrike">
              <a:solidFill>
                <a:srgbClr val="2166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1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Multilingual corpora</a:t>
            </a:r>
            <a:endParaRPr/>
          </a:p>
        </p:txBody>
      </p:sp>
      <p:sp>
        <p:nvSpPr>
          <p:cNvPr id="395" name="Google Shape;395;p52"/>
          <p:cNvSpPr txBox="1"/>
          <p:nvPr/>
        </p:nvSpPr>
        <p:spPr>
          <a:xfrm>
            <a:off x="456168" y="914809"/>
            <a:ext cx="843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scraped from the web ↔ People post and write in English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“Developing countries” and evolvement of online communities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curated dictionaries available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Non-standardized language / many variations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Mostly spoken languages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2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75" y="3344900"/>
            <a:ext cx="8191500" cy="310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-64655"/>
            <a:ext cx="9144000" cy="57606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Outline of the second lec</a:t>
            </a: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ture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448147" y="1653274"/>
            <a:ext cx="8431354" cy="4839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 into text2img task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evolution of text2img approaches and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state-of-the-art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mathematical background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Diffusion Mechanism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Further Questions: Ethics and Research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350786" y="6492493"/>
            <a:ext cx="7932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Language model as prior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456168" y="914809"/>
            <a:ext cx="843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Idea: LM’s distribution of words describes a language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MT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decoder’s distribution should be similar to LM’s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 as prior distribution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minimize Kullback-Leibler divergence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distributions in training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 is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allowed to deviate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LM, e.g. for rare/unseen words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3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2431500"/>
            <a:ext cx="84963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Language model as pre-trained decoder: Deep fusion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4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4600"/>
            <a:ext cx="8839201" cy="54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Plenty of multilingual models today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4200"/>
            <a:ext cx="9144001" cy="4159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Plenty of multilingual models today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6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 rotWithShape="1">
          <a:blip r:embed="rId3">
            <a:alphaModFix/>
          </a:blip>
          <a:srcRect b="931" l="0" r="0" t="0"/>
          <a:stretch/>
        </p:blipFill>
        <p:spPr>
          <a:xfrm>
            <a:off x="0" y="804600"/>
            <a:ext cx="9144001" cy="566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How to create a classifier for a new language?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0405"/>
            <a:ext cx="9144000" cy="514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/>
        </p:nvSpPr>
        <p:spPr>
          <a:xfrm>
            <a:off x="182324" y="981650"/>
            <a:ext cx="83883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AI Timeline Visualization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Fast.AI Course “From Deep Learning Foundations to Stable Diffusion”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The Illustrated Stable Diffusion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Understanding Diffusion Models: A Unified Perspective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HuggingFace Tutorials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AI Watermarking 101: Tools and Techniques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8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0" name="Google Shape;440;p58"/>
          <p:cNvCxnSpPr/>
          <p:nvPr/>
        </p:nvCxnSpPr>
        <p:spPr>
          <a:xfrm>
            <a:off x="0" y="19224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58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Bibliography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/>
        </p:nvSpPr>
        <p:spPr>
          <a:xfrm>
            <a:off x="1764900" y="2514641"/>
            <a:ext cx="561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See you </a:t>
            </a:r>
            <a: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next time</a:t>
            </a: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3600" u="none" cap="none" strike="noStrike">
              <a:solidFill>
                <a:srgbClr val="2166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9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“Magic API” for Image Classification</a:t>
            </a:r>
            <a:endParaRPr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38" y="1312950"/>
            <a:ext cx="7544526" cy="4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These are just images with noise!</a:t>
            </a:r>
            <a:endParaRPr/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78" y="1098800"/>
            <a:ext cx="5857850" cy="50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“Magic API” for noise prediction</a:t>
            </a:r>
            <a:endParaRPr/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77" y="1030913"/>
            <a:ext cx="6902651" cy="47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“Magic API” for noise prediction</a:t>
            </a:r>
            <a:endParaRPr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00" y="1181575"/>
            <a:ext cx="6567459" cy="48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7546345" y="1692051"/>
            <a:ext cx="10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𝒩(0; 0)</a:t>
            </a:r>
            <a:endParaRPr sz="1800"/>
          </a:p>
        </p:txBody>
      </p:sp>
      <p:sp>
        <p:nvSpPr>
          <p:cNvPr id="143" name="Google Shape;143;p21"/>
          <p:cNvSpPr txBox="1"/>
          <p:nvPr/>
        </p:nvSpPr>
        <p:spPr>
          <a:xfrm>
            <a:off x="7546345" y="3424890"/>
            <a:ext cx="14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𝒩(0; </a:t>
            </a:r>
            <a:r>
              <a:rPr lang="en-US" sz="1800">
                <a:solidFill>
                  <a:srgbClr val="000000"/>
                </a:solidFill>
              </a:rPr>
              <a:t>𝑰</a:t>
            </a:r>
            <a:r>
              <a:rPr lang="en-US" sz="1100">
                <a:solidFill>
                  <a:srgbClr val="000000"/>
                </a:solidFill>
              </a:rPr>
              <a:t>1</a:t>
            </a:r>
            <a:r>
              <a:rPr lang="en-US" sz="1800"/>
              <a:t>) </a:t>
            </a:r>
            <a:endParaRPr sz="1800"/>
          </a:p>
        </p:txBody>
      </p:sp>
      <p:sp>
        <p:nvSpPr>
          <p:cNvPr id="144" name="Google Shape;144;p21"/>
          <p:cNvSpPr txBox="1"/>
          <p:nvPr/>
        </p:nvSpPr>
        <p:spPr>
          <a:xfrm>
            <a:off x="7546345" y="5018606"/>
            <a:ext cx="14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𝒩(0; </a:t>
            </a:r>
            <a:r>
              <a:rPr lang="en-US" sz="1800">
                <a:solidFill>
                  <a:srgbClr val="000000"/>
                </a:solidFill>
              </a:rPr>
              <a:t>𝑰</a:t>
            </a:r>
            <a:r>
              <a:rPr lang="en-US" sz="1100">
                <a:solidFill>
                  <a:srgbClr val="000000"/>
                </a:solidFill>
              </a:rPr>
              <a:t>2</a:t>
            </a:r>
            <a:r>
              <a:rPr lang="en-US" sz="1800"/>
              <a:t>) 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Diffusion step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75" y="1016200"/>
            <a:ext cx="7126925" cy="51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